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3"/>
  </p:notesMasterIdLst>
  <p:sldIdLst>
    <p:sldId id="347" r:id="rId3"/>
    <p:sldId id="350" r:id="rId4"/>
    <p:sldId id="296" r:id="rId5"/>
    <p:sldId id="351" r:id="rId6"/>
    <p:sldId id="352" r:id="rId7"/>
    <p:sldId id="353" r:id="rId8"/>
    <p:sldId id="354" r:id="rId9"/>
    <p:sldId id="345" r:id="rId10"/>
    <p:sldId id="355" r:id="rId11"/>
    <p:sldId id="356" r:id="rId12"/>
    <p:sldId id="357" r:id="rId13"/>
    <p:sldId id="358" r:id="rId14"/>
    <p:sldId id="359" r:id="rId15"/>
    <p:sldId id="360" r:id="rId16"/>
    <p:sldId id="361" r:id="rId17"/>
    <p:sldId id="362" r:id="rId18"/>
    <p:sldId id="363" r:id="rId19"/>
    <p:sldId id="364" r:id="rId20"/>
    <p:sldId id="365" r:id="rId21"/>
    <p:sldId id="349"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20</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(2a-3c)</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81780"/>
            <a:ext cx="11430000" cy="227267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are other jobs for the students to choose, such as doctors, teachers and drivers.The last ten students decide to choose these jobs.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It’s great and important to have a dream.Remember not to give up your dream.One day it may come true.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54344"/>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many students hope to be IT engineers in the future?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A.Thirty.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B.Thirty-five. C.Fifteen.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 most students want to be when they grow up?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A.IT engineers.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B.Scientists.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C.Famous stars</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022642" y="1358194"/>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8599128" y="2509675"/>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7174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.Which of the following is TRUE according to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A.Only scientists can make our country stronger.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B.Everyone has to make his/her dreams come true.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C.Computers are making people’s life easier now.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.What’s the passage mainly about?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A.Dream schools.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B.Dream jobs.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C.Popular ways to make money.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133384" y="70142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5672486" y="291036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30717"/>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For school students, making a homework plan is important.It can help you do your homework well.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First, be sure to understand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your teachers want you to do.Write it down in your notebook, and be sure to ask questions about your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if you really don’t understand it.It’s much easier to take a minute to ask the teacher in or after class than to think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all the night!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578119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10169"/>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Second, use any free time in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work on your homework.Many schools have study rooms.It’s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play with your friends and classmates after class at school, but the more work you do at school, the less you’ll have to do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Third, take your time.If you didn’t finish homework at school,</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how much work you have and what other things you need to do that day.Then plan your time well.Most students need to do school work for 1 to 1.5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every night.If you don’t have much work, you can play or relax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.Or you’ll have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watching TV or playing games to finish your work.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06335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.A.when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B.what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C.how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.A.plan	B.wish	C.homework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.A.hard	B.easy	</a:t>
            </a:r>
            <a:r>
              <a:rPr lang="en-US" altLang="zh-CN" sz="2800" smtClean="0">
                <a:solidFill>
                  <a:srgbClr val="000000"/>
                </a:solidFill>
                <a:latin typeface="Times New Roman" panose="02020603050405020304" pitchFamily="18" charset="0"/>
                <a:cs typeface="Times New Roman" panose="02020603050405020304" pitchFamily="18" charset="0"/>
              </a:rPr>
              <a:t>	C.happy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.A.classroom	B.house	C.playground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.A.sorry	B.interesting	C.helpless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.A.morning	B.afternoon	C.home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.A.talk about	</a:t>
            </a:r>
            <a:r>
              <a:rPr lang="en-US" altLang="zh-CN" sz="2800" smtClean="0">
                <a:solidFill>
                  <a:srgbClr val="000000"/>
                </a:solidFill>
                <a:latin typeface="Times New Roman" panose="02020603050405020304" pitchFamily="18" charset="0"/>
                <a:cs typeface="Times New Roman" panose="02020603050405020304" pitchFamily="18" charset="0"/>
              </a:rPr>
              <a:t>B.ask </a:t>
            </a:r>
            <a:r>
              <a:rPr lang="en-US" altLang="zh-CN" sz="2800">
                <a:solidFill>
                  <a:srgbClr val="000000"/>
                </a:solidFill>
                <a:latin typeface="Times New Roman" panose="02020603050405020304" pitchFamily="18" charset="0"/>
                <a:cs typeface="Times New Roman" panose="02020603050405020304" pitchFamily="18" charset="0"/>
              </a:rPr>
              <a:t>for	</a:t>
            </a:r>
            <a:r>
              <a:rPr lang="en-US" altLang="zh-CN" sz="2800" smtClean="0">
                <a:solidFill>
                  <a:srgbClr val="000000"/>
                </a:solidFill>
                <a:latin typeface="Times New Roman" panose="02020603050405020304" pitchFamily="18" charset="0"/>
                <a:cs typeface="Times New Roman" panose="02020603050405020304" pitchFamily="18" charset="0"/>
              </a:rPr>
              <a:t>C.think </a:t>
            </a:r>
            <a:r>
              <a:rPr lang="en-US" altLang="zh-CN" sz="2800">
                <a:solidFill>
                  <a:srgbClr val="000000"/>
                </a:solidFill>
                <a:latin typeface="Times New Roman" panose="02020603050405020304" pitchFamily="18" charset="0"/>
                <a:cs typeface="Times New Roman" panose="02020603050405020304" pitchFamily="18" charset="0"/>
              </a:rPr>
              <a:t>about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.A.minutes	B.hours	C.days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.A.much	B.less	</a:t>
            </a:r>
            <a:r>
              <a:rPr lang="en-US" altLang="zh-CN" sz="2800" smtClean="0">
                <a:solidFill>
                  <a:srgbClr val="000000"/>
                </a:solidFill>
                <a:latin typeface="Times New Roman" panose="02020603050405020304" pitchFamily="18" charset="0"/>
                <a:cs typeface="Times New Roman" panose="02020603050405020304" pitchFamily="18" charset="0"/>
              </a:rPr>
              <a:t>	C.more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.A.enjoy	B.continue	C.stop</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816018"/>
            <a:ext cx="4528804"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BCAAB</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CCBCC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049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17808"/>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 resolution is a strong decision to do something.</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most popular New Year’s resolutions are losing weight, saving money, getting fit, and stopping smoking.About 85% of Americans make one or more resolutions every year.However, only 8% of them succeed.So how do you achieve your resolutions?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878685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95036"/>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first way is to begin with small things.Finishing small things is better than trying to make big life changes.35% of New Year’s resolutions fail because of this.If you plan to get thinner, for example, it is easier for you to start with a little exercise every day.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second way is to plan how to achieve your resolutions.If you want to lose weight, decide what kind of food you will stop eating and how often you will exercise.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Once you have made your plan, keep it!It is important to always follow your plan.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953009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52448"/>
            <a:ext cx="11430000" cy="339298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If your plan is to lose weight, write down how much weight you lose each week.Make a chart(</a:t>
            </a:r>
            <a:r>
              <a:rPr lang="zh-CN" altLang="zh-CN" sz="2800">
                <a:solidFill>
                  <a:srgbClr val="000000"/>
                </a:solidFill>
                <a:latin typeface="Times New Roman" panose="02020603050405020304" pitchFamily="18" charset="0"/>
                <a:cs typeface="Times New Roman" panose="02020603050405020304" pitchFamily="18" charset="0"/>
              </a:rPr>
              <a:t>图表</a:t>
            </a:r>
            <a:r>
              <a:rPr lang="en-US" altLang="zh-CN" sz="2800">
                <a:solidFill>
                  <a:srgbClr val="000000"/>
                </a:solidFill>
                <a:latin typeface="Times New Roman" panose="02020603050405020304" pitchFamily="18" charset="0"/>
                <a:cs typeface="Times New Roman" panose="02020603050405020304" pitchFamily="18" charset="0"/>
              </a:rPr>
              <a:t>) of your weight loss and put it somewhere you can see it.This will help you keep trying.Almost 33% of people can’t make their New Year’s resolutions come true because they don’t follow their progress.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try these ways, you will finally achieve your resolutions.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649671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82645"/>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A.Planning will help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B.Maybe we can’t achieve our resolutions.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C.Many people make resolutions during the New Year.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D.There are some ways to help you achieve your resolutions.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E.The third way to achieve your resolution is to follow your progress(</a:t>
            </a:r>
            <a:r>
              <a:rPr lang="zh-CN" altLang="zh-CN" sz="2800">
                <a:solidFill>
                  <a:srgbClr val="000000"/>
                </a:solidFill>
                <a:latin typeface="Times New Roman" panose="02020603050405020304" pitchFamily="18" charset="0"/>
                <a:cs typeface="Times New Roman" panose="02020603050405020304" pitchFamily="18" charset="0"/>
              </a:rPr>
              <a:t>进程</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F.It may be difficult for you to run 10 kilometers each morning from January 1st.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981270"/>
            <a:ext cx="2068771"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CDFAE </a:t>
            </a:r>
            <a:endParaRPr lang="zh-CN" altLang="zh-CN" sz="2800">
              <a:solidFill>
                <a:srgbClr val="FF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7453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827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 famous artist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d</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our school uniform last year.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Nanjing Yangtze River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桥梁</a:t>
            </a:r>
            <a:r>
              <a:rPr lang="en-US" altLang="zh-CN" sz="2800">
                <a:solidFill>
                  <a:srgbClr val="000000"/>
                </a:solidFill>
                <a:latin typeface="Times New Roman" panose="02020603050405020304" pitchFamily="18" charset="0"/>
                <a:cs typeface="Times New Roman" panose="02020603050405020304" pitchFamily="18" charset="0"/>
              </a:rPr>
              <a:t>) is a symbol of modern engineering.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.Rearrange the letters to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f</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 new word.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.My teacher always encourages me to speak with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自信</a:t>
            </a:r>
            <a:r>
              <a:rPr lang="en-US" altLang="zh-CN" sz="2800">
                <a:solidFill>
                  <a:srgbClr val="000000"/>
                </a:solidFill>
                <a:latin typeface="Times New Roman" panose="02020603050405020304" pitchFamily="18" charset="0"/>
                <a:cs typeface="Times New Roman" panose="02020603050405020304" pitchFamily="18" charset="0"/>
              </a:rPr>
              <a:t>)in English class.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.Good communication helps improve 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between parents and children.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3247576" y="1611240"/>
            <a:ext cx="145905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designed</a:t>
            </a:r>
            <a:endParaRPr lang="zh-CN" altLang="en-US" sz="2800"/>
          </a:p>
        </p:txBody>
      </p:sp>
      <p:sp>
        <p:nvSpPr>
          <p:cNvPr id="18" name="矩形 17"/>
          <p:cNvSpPr>
            <a:spLocks noChangeAspect="1"/>
          </p:cNvSpPr>
          <p:nvPr/>
        </p:nvSpPr>
        <p:spPr>
          <a:xfrm>
            <a:off x="4897966" y="2163285"/>
            <a:ext cx="116089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Bridge</a:t>
            </a:r>
            <a:endParaRPr lang="zh-CN" altLang="en-US" sz="2800"/>
          </a:p>
        </p:txBody>
      </p:sp>
      <p:sp>
        <p:nvSpPr>
          <p:cNvPr id="19" name="矩形 18"/>
          <p:cNvSpPr>
            <a:spLocks noChangeAspect="1"/>
          </p:cNvSpPr>
          <p:nvPr/>
        </p:nvSpPr>
        <p:spPr>
          <a:xfrm>
            <a:off x="4415081" y="3312655"/>
            <a:ext cx="8835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form</a:t>
            </a:r>
            <a:endParaRPr lang="zh-CN" altLang="en-US" sz="2800"/>
          </a:p>
        </p:txBody>
      </p:sp>
      <p:sp>
        <p:nvSpPr>
          <p:cNvPr id="20" name="矩形 19"/>
          <p:cNvSpPr>
            <a:spLocks noChangeAspect="1"/>
          </p:cNvSpPr>
          <p:nvPr/>
        </p:nvSpPr>
        <p:spPr>
          <a:xfrm>
            <a:off x="8113040" y="3872130"/>
            <a:ext cx="211628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confidence</a:t>
            </a:r>
            <a:r>
              <a:rPr lang="zh-CN" altLang="en-US" sz="2800">
                <a:solidFill>
                  <a:srgbClr val="FF0000"/>
                </a:solidFill>
                <a:latin typeface="Times New Roman" panose="02020603050405020304" pitchFamily="18" charset="0"/>
              </a:rPr>
              <a:t>　</a:t>
            </a:r>
            <a:endParaRPr lang="zh-CN" altLang="en-US" sz="2800"/>
          </a:p>
        </p:txBody>
      </p:sp>
      <p:sp>
        <p:nvSpPr>
          <p:cNvPr id="21" name="矩形 20"/>
          <p:cNvSpPr>
            <a:spLocks noChangeAspect="1"/>
          </p:cNvSpPr>
          <p:nvPr/>
        </p:nvSpPr>
        <p:spPr>
          <a:xfrm>
            <a:off x="6996594" y="4921708"/>
            <a:ext cx="187743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relationship</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12979"/>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我仍然记得</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当我第一次没有通过数学考试时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我是多么的失望。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still remember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 _______</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 </a:t>
            </a:r>
            <a:r>
              <a:rPr lang="en-US" altLang="zh-CN" sz="2800" smtClean="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cs typeface="Times New Roman" panose="02020603050405020304" pitchFamily="18" charset="0"/>
              </a:rPr>
              <a:t>was when 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my maths exam for the first time.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我答应过他</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我不会失去希望。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promised him that I would not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在那之后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郭先生经常抽出一些时间来帮助我。</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that, Mr.Guo often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to </a:t>
            </a:r>
            <a:r>
              <a:rPr lang="en-US" altLang="zh-CN" sz="2800">
                <a:solidFill>
                  <a:srgbClr val="000000"/>
                </a:solidFill>
                <a:latin typeface="Times New Roman" panose="02020603050405020304" pitchFamily="18" charset="0"/>
                <a:cs typeface="Times New Roman" panose="02020603050405020304" pitchFamily="18" charset="0"/>
              </a:rPr>
              <a:t>help 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295198" y="1925643"/>
            <a:ext cx="362310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disappointed</a:t>
            </a:r>
            <a:endParaRPr lang="zh-CN" altLang="en-US" sz="2800"/>
          </a:p>
        </p:txBody>
      </p:sp>
      <p:sp>
        <p:nvSpPr>
          <p:cNvPr id="4" name="矩形 3"/>
          <p:cNvSpPr>
            <a:spLocks noChangeAspect="1"/>
          </p:cNvSpPr>
          <p:nvPr/>
        </p:nvSpPr>
        <p:spPr>
          <a:xfrm>
            <a:off x="9295306" y="1925642"/>
            <a:ext cx="100059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failed</a:t>
            </a:r>
            <a:endParaRPr lang="zh-CN" altLang="en-US" sz="2800"/>
          </a:p>
        </p:txBody>
      </p:sp>
      <p:sp>
        <p:nvSpPr>
          <p:cNvPr id="5" name="矩形 4"/>
          <p:cNvSpPr>
            <a:spLocks noChangeAspect="1"/>
          </p:cNvSpPr>
          <p:nvPr/>
        </p:nvSpPr>
        <p:spPr>
          <a:xfrm>
            <a:off x="5452771" y="3610900"/>
            <a:ext cx="262604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lose </a:t>
            </a:r>
            <a:r>
              <a:rPr lang="en-US" altLang="zh-CN" sz="2800" smtClean="0">
                <a:solidFill>
                  <a:srgbClr val="FF0000"/>
                </a:solidFill>
                <a:latin typeface="Times New Roman" panose="02020603050405020304" pitchFamily="18" charset="0"/>
              </a:rPr>
              <a:t>            hope</a:t>
            </a:r>
            <a:endParaRPr lang="zh-CN" altLang="en-US" sz="2800"/>
          </a:p>
        </p:txBody>
      </p:sp>
      <p:sp>
        <p:nvSpPr>
          <p:cNvPr id="6" name="矩形 5"/>
          <p:cNvSpPr>
            <a:spLocks noChangeAspect="1"/>
          </p:cNvSpPr>
          <p:nvPr/>
        </p:nvSpPr>
        <p:spPr>
          <a:xfrm>
            <a:off x="4394533" y="4713290"/>
            <a:ext cx="412965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spared </a:t>
            </a:r>
            <a:r>
              <a:rPr lang="en-US" altLang="zh-CN" sz="2800" smtClean="0">
                <a:solidFill>
                  <a:srgbClr val="FF0000"/>
                </a:solidFill>
                <a:latin typeface="Times New Roman" panose="02020603050405020304" pitchFamily="18" charset="0"/>
              </a:rPr>
              <a:t>         some        time</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29159"/>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在他的帮助下</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我的数学技能开始提高。</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my maths skills started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我会坚持我的学习计划</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并提高我这个学期的成绩。</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will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 ________ </a:t>
            </a:r>
            <a:r>
              <a:rPr lang="en-US" altLang="zh-CN" sz="2800" smtClean="0">
                <a:solidFill>
                  <a:srgbClr val="000000"/>
                </a:solidFill>
                <a:latin typeface="Times New Roman" panose="02020603050405020304" pitchFamily="18" charset="0"/>
                <a:cs typeface="Times New Roman" panose="02020603050405020304" pitchFamily="18" charset="0"/>
              </a:rPr>
              <a:t>my </a:t>
            </a:r>
            <a:r>
              <a:rPr lang="en-US" altLang="zh-CN" sz="2800">
                <a:solidFill>
                  <a:srgbClr val="000000"/>
                </a:solidFill>
                <a:latin typeface="Times New Roman" panose="02020603050405020304" pitchFamily="18" charset="0"/>
                <a:cs typeface="Times New Roman" panose="02020603050405020304" pitchFamily="18" charset="0"/>
              </a:rPr>
              <a:t>study plan and improve my grades this term.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849948" y="1600220"/>
            <a:ext cx="4166590"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With           </a:t>
            </a:r>
            <a:r>
              <a:rPr lang="en-US" altLang="zh-CN" sz="2800">
                <a:solidFill>
                  <a:srgbClr val="FF0000"/>
                </a:solidFill>
                <a:latin typeface="Times New Roman" panose="02020603050405020304" pitchFamily="18" charset="0"/>
              </a:rPr>
              <a:t>his </a:t>
            </a:r>
            <a:r>
              <a:rPr lang="en-US" altLang="zh-CN" sz="2800" smtClean="0">
                <a:solidFill>
                  <a:srgbClr val="FF0000"/>
                </a:solidFill>
                <a:latin typeface="Times New Roman" panose="02020603050405020304" pitchFamily="18" charset="0"/>
              </a:rPr>
              <a:t>             help</a:t>
            </a:r>
            <a:endParaRPr lang="zh-CN" altLang="en-US" sz="2800"/>
          </a:p>
        </p:txBody>
      </p:sp>
      <p:sp>
        <p:nvSpPr>
          <p:cNvPr id="4" name="矩形 3"/>
          <p:cNvSpPr>
            <a:spLocks noChangeAspect="1"/>
          </p:cNvSpPr>
          <p:nvPr/>
        </p:nvSpPr>
        <p:spPr>
          <a:xfrm>
            <a:off x="993783" y="2150733"/>
            <a:ext cx="27366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 </a:t>
            </a:r>
            <a:r>
              <a:rPr lang="en-US" altLang="zh-CN" sz="2800" smtClean="0">
                <a:solidFill>
                  <a:srgbClr val="FF0000"/>
                </a:solidFill>
                <a:latin typeface="Times New Roman" panose="02020603050405020304" pitchFamily="18" charset="0"/>
              </a:rPr>
              <a:t>           improve</a:t>
            </a:r>
            <a:endParaRPr lang="zh-CN" altLang="en-US" sz="2800"/>
          </a:p>
        </p:txBody>
      </p:sp>
      <p:sp>
        <p:nvSpPr>
          <p:cNvPr id="5" name="矩形 4"/>
          <p:cNvSpPr>
            <a:spLocks noChangeAspect="1"/>
          </p:cNvSpPr>
          <p:nvPr/>
        </p:nvSpPr>
        <p:spPr>
          <a:xfrm>
            <a:off x="1747194" y="3289059"/>
            <a:ext cx="2217274"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stick            </a:t>
            </a:r>
            <a:r>
              <a:rPr lang="en-US" altLang="zh-CN" sz="2800">
                <a:solidFill>
                  <a:srgbClr val="FF0000"/>
                </a:solidFill>
                <a:latin typeface="Times New Roman" panose="02020603050405020304" pitchFamily="18" charset="0"/>
              </a:rPr>
              <a:t>to</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5224"/>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.We can improve our lives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by learning new skills, forming good habits, working harder, and improving our relationships with others.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improve </a:t>
            </a:r>
            <a:r>
              <a:rPr lang="en-US" altLang="zh-CN" sz="2800">
                <a:solidFill>
                  <a:srgbClr val="000000"/>
                </a:solidFill>
                <a:latin typeface="Times New Roman" panose="02020603050405020304" pitchFamily="18" charset="0"/>
                <a:cs typeface="Times New Roman" panose="02020603050405020304" pitchFamily="18" charset="0"/>
              </a:rPr>
              <a:t>your lives?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 am going to make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three</a:t>
            </a:r>
            <a:r>
              <a:rPr lang="en-US" altLang="zh-CN" sz="2800">
                <a:solidFill>
                  <a:srgbClr val="000000"/>
                </a:solidFill>
                <a:latin typeface="Times New Roman" panose="02020603050405020304" pitchFamily="18" charset="0"/>
                <a:cs typeface="Times New Roman" panose="02020603050405020304" pitchFamily="18" charset="0"/>
              </a:rPr>
              <a:t> resolutions.(</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are </a:t>
            </a:r>
            <a:r>
              <a:rPr lang="en-US" altLang="zh-CN" sz="2800">
                <a:solidFill>
                  <a:srgbClr val="000000"/>
                </a:solidFill>
                <a:latin typeface="Times New Roman" panose="02020603050405020304" pitchFamily="18" charset="0"/>
                <a:cs typeface="Times New Roman" panose="02020603050405020304" pitchFamily="18" charset="0"/>
              </a:rPr>
              <a:t>you going to make?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 am going to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join the school music club to improve my singing skills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going </a:t>
            </a:r>
            <a:r>
              <a:rPr lang="en-US" altLang="zh-CN" sz="2800">
                <a:solidFill>
                  <a:srgbClr val="000000"/>
                </a:solidFill>
                <a:latin typeface="Times New Roman" panose="02020603050405020304" pitchFamily="18" charset="0"/>
                <a:cs typeface="Times New Roman" panose="02020603050405020304" pitchFamily="18" charset="0"/>
              </a:rPr>
              <a:t>to do?</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911593" y="2451936"/>
            <a:ext cx="398378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can             you</a:t>
            </a:r>
            <a:endParaRPr lang="zh-CN" altLang="en-US" sz="2800"/>
          </a:p>
        </p:txBody>
      </p:sp>
      <p:sp>
        <p:nvSpPr>
          <p:cNvPr id="4" name="矩形 3"/>
          <p:cNvSpPr>
            <a:spLocks noChangeAspect="1"/>
          </p:cNvSpPr>
          <p:nvPr/>
        </p:nvSpPr>
        <p:spPr>
          <a:xfrm>
            <a:off x="829400" y="3582092"/>
            <a:ext cx="4690708"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many      resolutions</a:t>
            </a:r>
            <a:endParaRPr lang="zh-CN" altLang="en-US" sz="2800"/>
          </a:p>
        </p:txBody>
      </p:sp>
      <p:sp>
        <p:nvSpPr>
          <p:cNvPr id="5" name="矩形 4"/>
          <p:cNvSpPr>
            <a:spLocks noChangeAspect="1"/>
          </p:cNvSpPr>
          <p:nvPr/>
        </p:nvSpPr>
        <p:spPr>
          <a:xfrm>
            <a:off x="829400" y="5243909"/>
            <a:ext cx="427072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are             you</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22742"/>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.singing,a, great, is, activity, think, I (.)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.push-ups and sit-ups, going, am, to, I, do (.)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69805" y="2104439"/>
            <a:ext cx="489178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 think singing is a great activity.</a:t>
            </a:r>
            <a:endParaRPr lang="zh-CN" altLang="en-US" sz="2800"/>
          </a:p>
        </p:txBody>
      </p:sp>
      <p:sp>
        <p:nvSpPr>
          <p:cNvPr id="4" name="矩形 3"/>
          <p:cNvSpPr>
            <a:spLocks noChangeAspect="1"/>
          </p:cNvSpPr>
          <p:nvPr/>
        </p:nvSpPr>
        <p:spPr>
          <a:xfrm>
            <a:off x="469805" y="3258729"/>
            <a:ext cx="568777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 am going to do push-ups and sit-ups.</a:t>
            </a:r>
            <a:endParaRPr lang="zh-CN" altLang="en-US" sz="2800"/>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6285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do you dream of doing in the future?We did a survey (</a:t>
            </a:r>
            <a:r>
              <a:rPr lang="zh-CN" altLang="zh-CN" sz="2800">
                <a:solidFill>
                  <a:srgbClr val="000000"/>
                </a:solidFill>
                <a:latin typeface="Times New Roman" panose="02020603050405020304" pitchFamily="18" charset="0"/>
                <a:cs typeface="Times New Roman" panose="02020603050405020304" pitchFamily="18" charset="0"/>
              </a:rPr>
              <a:t>调查</a:t>
            </a:r>
            <a:r>
              <a:rPr lang="en-US" altLang="zh-CN" sz="2800">
                <a:solidFill>
                  <a:srgbClr val="000000"/>
                </a:solidFill>
                <a:latin typeface="Times New Roman" panose="02020603050405020304" pitchFamily="18" charset="0"/>
                <a:cs typeface="Times New Roman" panose="02020603050405020304" pitchFamily="18" charset="0"/>
              </a:rPr>
              <a:t>) about jobs that students are going to do when they grow up.100 students at the Hill School gave their answers.Here are the results.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35 of the students hope to be famous stars.Some of them like music, so they want to be musicians.Some like sports, so they would like to be basketball or football players.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54007"/>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30 of the students are going to be IT engineers.They think the job must become more and more popular, because the computer and the Internet are changing our life and making our life easier.People can do lots of things on the Internet, such as shopping and communicating with others.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15 of them hope to be scientists.They decide to try their best to study and they want to make our country stronger and better.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10 of the students plan to start their own businesses (</a:t>
            </a:r>
            <a:r>
              <a:rPr lang="zh-CN" altLang="zh-CN" sz="2800">
                <a:solidFill>
                  <a:srgbClr val="000000"/>
                </a:solidFill>
                <a:latin typeface="Times New Roman" panose="02020603050405020304" pitchFamily="18" charset="0"/>
                <a:cs typeface="Times New Roman" panose="02020603050405020304" pitchFamily="18" charset="0"/>
              </a:rPr>
              <a:t>生意</a:t>
            </a:r>
            <a:r>
              <a:rPr lang="en-US" altLang="zh-CN" sz="2800">
                <a:solidFill>
                  <a:srgbClr val="000000"/>
                </a:solidFill>
                <a:latin typeface="Times New Roman" panose="02020603050405020304" pitchFamily="18" charset="0"/>
                <a:cs typeface="Times New Roman" panose="02020603050405020304" pitchFamily="18" charset="0"/>
              </a:rPr>
              <a:t>).Then they can have more time to do what they want to do and maybe they will make much money one day.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497</TotalTime>
  <Words>885</Words>
  <Application>Microsoft Office PowerPoint</Application>
  <PresentationFormat>宽屏</PresentationFormat>
  <Paragraphs>112</Paragraphs>
  <Slides>20</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20</vt:i4>
      </vt:variant>
    </vt:vector>
  </HeadingPairs>
  <TitlesOfParts>
    <vt:vector size="32"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70</cp:revision>
  <dcterms:created xsi:type="dcterms:W3CDTF">2021-07-19T03:09:34Z</dcterms:created>
  <dcterms:modified xsi:type="dcterms:W3CDTF">2025-09-15T03:06:13Z</dcterms:modified>
</cp:coreProperties>
</file>